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033" autoAdjust="0"/>
    <p:restoredTop sz="94706" autoAdjust="0"/>
  </p:normalViewPr>
  <p:slideViewPr>
    <p:cSldViewPr snapToGrid="0" snapToObjects="1" showGuides="1">
      <p:cViewPr>
        <p:scale>
          <a:sx n="37" d="100"/>
          <a:sy n="37" d="100"/>
        </p:scale>
        <p:origin x="-1304" y="-112"/>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2/17/17</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INTRODUCTION or ABSTRACT</a:t>
            </a:r>
            <a:endParaRPr lang="en-US" dirty="0"/>
          </a:p>
        </p:txBody>
      </p:sp>
      <p:sp>
        <p:nvSpPr>
          <p:cNvPr id="14"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11"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21"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58"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30" name="Rectangle 29"/>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userDrawn="1"/>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userDrawn="1"/>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jpe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ext Placeholder 169"/>
          <p:cNvSpPr>
            <a:spLocks noGrp="1"/>
          </p:cNvSpPr>
          <p:nvPr>
            <p:ph type="body" sz="quarter" idx="10"/>
          </p:nvPr>
        </p:nvSpPr>
        <p:spPr>
          <a:xfrm>
            <a:off x="565116" y="3093809"/>
            <a:ext cx="6285508" cy="2978385"/>
          </a:xfrm>
        </p:spPr>
        <p:txBody>
          <a:bodyPr/>
          <a:lstStyle/>
          <a:p>
            <a:pPr algn="just"/>
            <a:r>
              <a:rPr lang="en-US" sz="1800" i="1" dirty="0" smtClean="0"/>
              <a:t>Aim 1</a:t>
            </a:r>
            <a:r>
              <a:rPr lang="en-US" sz="1800" dirty="0" smtClean="0"/>
              <a:t>: Develop a novel survey that captures neurological, cognitive, and behavioral changes in patients with the fragile X premutation who have undergone surgical procedures requiring general anesthesia.</a:t>
            </a:r>
          </a:p>
          <a:p>
            <a:pPr algn="just"/>
            <a:endParaRPr lang="en-US" sz="1800" dirty="0"/>
          </a:p>
          <a:p>
            <a:pPr algn="just"/>
            <a:r>
              <a:rPr lang="en-US" sz="1800" i="1" dirty="0" smtClean="0"/>
              <a:t>Aim 2</a:t>
            </a:r>
            <a:r>
              <a:rPr lang="en-US" sz="1800" dirty="0" smtClean="0"/>
              <a:t>: Collect preliminary data to validate survey.</a:t>
            </a:r>
          </a:p>
          <a:p>
            <a:pPr algn="just"/>
            <a:endParaRPr lang="en-US" sz="1800" dirty="0"/>
          </a:p>
          <a:p>
            <a:pPr algn="just"/>
            <a:r>
              <a:rPr lang="en-US" sz="1800" i="1" dirty="0" smtClean="0"/>
              <a:t>Aim 3</a:t>
            </a:r>
            <a:r>
              <a:rPr lang="en-US" sz="1800" dirty="0" smtClean="0"/>
              <a:t>: Identify specific symptoms that have a tendency to develop more frequently or soon after general anesthesia.</a:t>
            </a:r>
            <a:endParaRPr lang="en-US" sz="1800" dirty="0"/>
          </a:p>
        </p:txBody>
      </p:sp>
      <p:sp>
        <p:nvSpPr>
          <p:cNvPr id="171" name="Text Placeholder 170"/>
          <p:cNvSpPr>
            <a:spLocks noGrp="1"/>
          </p:cNvSpPr>
          <p:nvPr>
            <p:ph type="body" sz="quarter" idx="11"/>
          </p:nvPr>
        </p:nvSpPr>
        <p:spPr>
          <a:xfrm>
            <a:off x="576461" y="2572276"/>
            <a:ext cx="6280547" cy="582572"/>
          </a:xfrm>
        </p:spPr>
        <p:txBody>
          <a:bodyPr/>
          <a:lstStyle/>
          <a:p>
            <a:r>
              <a:rPr lang="en-US" sz="3100" dirty="0" smtClean="0"/>
              <a:t>Specific Aims</a:t>
            </a:r>
            <a:endParaRPr lang="en-US" sz="3100" dirty="0"/>
          </a:p>
        </p:txBody>
      </p:sp>
      <p:pic>
        <p:nvPicPr>
          <p:cNvPr id="5" name="Picture Placeholder 4" descr="Screen Shot 2017-02-17 at 10.29.28 PM.png"/>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rcRect t="-18576" b="-18576"/>
          <a:stretch>
            <a:fillRect/>
          </a:stretch>
        </p:blipFill>
        <p:spPr/>
      </p:pic>
      <p:pic>
        <p:nvPicPr>
          <p:cNvPr id="2" name="Picture Placeholder 1" descr="UCDavis Gold-SOM.JPG"/>
          <p:cNvPicPr>
            <a:picLocks noGrp="1" noChangeAspect="1"/>
          </p:cNvPicPr>
          <p:nvPr>
            <p:ph type="pic" sz="quarter" idx="18"/>
          </p:nvPr>
        </p:nvPicPr>
        <p:blipFill rotWithShape="1">
          <a:blip r:embed="rId4" cstate="print">
            <a:extLst>
              <a:ext uri="{28A0092B-C50C-407E-A947-70E740481C1C}">
                <a14:useLocalDpi xmlns:a14="http://schemas.microsoft.com/office/drawing/2010/main" val="0"/>
              </a:ext>
            </a:extLst>
          </a:blip>
          <a:srcRect l="-1445" t="-34241" b="-26948"/>
          <a:stretch/>
        </p:blipFill>
        <p:spPr>
          <a:xfrm>
            <a:off x="23281580" y="232386"/>
            <a:ext cx="3835884" cy="1596414"/>
          </a:xfrm>
        </p:spPr>
      </p:pic>
      <p:sp>
        <p:nvSpPr>
          <p:cNvPr id="174" name="Text Placeholder 173"/>
          <p:cNvSpPr>
            <a:spLocks noGrp="1"/>
          </p:cNvSpPr>
          <p:nvPr>
            <p:ph type="body" sz="quarter" idx="20"/>
          </p:nvPr>
        </p:nvSpPr>
        <p:spPr>
          <a:xfrm>
            <a:off x="580430" y="6492458"/>
            <a:ext cx="6281539" cy="582572"/>
          </a:xfrm>
        </p:spPr>
        <p:txBody>
          <a:bodyPr/>
          <a:lstStyle/>
          <a:p>
            <a:r>
              <a:rPr lang="en-US" sz="3100" dirty="0" smtClean="0"/>
              <a:t>Background</a:t>
            </a:r>
            <a:endParaRPr lang="en-US" sz="3100" dirty="0"/>
          </a:p>
        </p:txBody>
      </p:sp>
      <p:sp>
        <p:nvSpPr>
          <p:cNvPr id="175" name="Text Placeholder 174"/>
          <p:cNvSpPr>
            <a:spLocks noGrp="1"/>
          </p:cNvSpPr>
          <p:nvPr>
            <p:ph type="body" sz="quarter" idx="21"/>
          </p:nvPr>
        </p:nvSpPr>
        <p:spPr>
          <a:xfrm>
            <a:off x="7241978" y="3063161"/>
            <a:ext cx="6280546" cy="13036521"/>
          </a:xfrm>
        </p:spPr>
        <p:txBody>
          <a:bodyPr/>
          <a:lstStyle/>
          <a:p>
            <a:pPr algn="just"/>
            <a:r>
              <a:rPr lang="en-US" sz="1800" dirty="0"/>
              <a:t>P</a:t>
            </a:r>
            <a:r>
              <a:rPr lang="en-US" sz="1800" dirty="0" smtClean="0"/>
              <a:t>articipants were identified through the MIND Institute Subject Tracking System (STS).</a:t>
            </a:r>
          </a:p>
          <a:p>
            <a:pPr algn="just"/>
            <a:r>
              <a:rPr lang="en-US" sz="1800" u="sng" dirty="0" smtClean="0"/>
              <a:t>Inclusion criteria</a:t>
            </a:r>
            <a:r>
              <a:rPr lang="en-US" sz="1800" dirty="0" smtClean="0"/>
              <a:t>: </a:t>
            </a:r>
          </a:p>
          <a:p>
            <a:pPr marL="342900" indent="-342900" algn="just">
              <a:buAutoNum type="arabicParenR"/>
            </a:pPr>
            <a:r>
              <a:rPr lang="en-US" sz="1800" dirty="0" smtClean="0"/>
              <a:t>Adults ages 50 – 90 years old</a:t>
            </a:r>
          </a:p>
          <a:p>
            <a:pPr marL="342900" indent="-342900" algn="just">
              <a:buAutoNum type="arabicParenR"/>
            </a:pPr>
            <a:r>
              <a:rPr lang="en-US" sz="1800" dirty="0" smtClean="0"/>
              <a:t>Documentation of fragile X premutation</a:t>
            </a:r>
          </a:p>
          <a:p>
            <a:pPr marL="342900" indent="-342900" algn="just">
              <a:buAutoNum type="arabicParenR"/>
            </a:pPr>
            <a:r>
              <a:rPr lang="en-US" sz="1800" dirty="0" smtClean="0"/>
              <a:t>History of surgery requiring general anesthesia</a:t>
            </a:r>
          </a:p>
          <a:p>
            <a:pPr marL="342900" indent="-342900" algn="just">
              <a:buAutoNum type="arabicParenR"/>
            </a:pPr>
            <a:r>
              <a:rPr lang="en-US" sz="1800" dirty="0" smtClean="0"/>
              <a:t>Consent to participate in research study</a:t>
            </a:r>
          </a:p>
          <a:p>
            <a:pPr algn="just"/>
            <a:r>
              <a:rPr lang="en-US" sz="1800" u="sng" dirty="0" smtClean="0"/>
              <a:t>Exclusion criteria</a:t>
            </a:r>
            <a:r>
              <a:rPr lang="en-US" sz="1800" dirty="0" smtClean="0"/>
              <a:t>:</a:t>
            </a:r>
          </a:p>
          <a:p>
            <a:pPr marL="342900" indent="-342900" algn="just">
              <a:buAutoNum type="arabicParenR"/>
            </a:pPr>
            <a:r>
              <a:rPr lang="en-US" sz="1800" dirty="0" smtClean="0"/>
              <a:t>History of stroke, cerebrovascular incident, or irreversible CNS injury</a:t>
            </a:r>
          </a:p>
          <a:p>
            <a:pPr algn="just"/>
            <a:endParaRPr lang="en-US" sz="1800" dirty="0"/>
          </a:p>
          <a:p>
            <a:pPr algn="just"/>
            <a:r>
              <a:rPr lang="en-US" sz="1800" dirty="0" smtClean="0"/>
              <a:t>Targeted survey was developed focusing on the type of surgical procedure, if general anesthesia was used, as well as symptoms including tremor, balance, memory deficits, anxiety, and depression (figure 1).</a:t>
            </a:r>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smtClean="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pPr algn="ctr"/>
            <a:r>
              <a:rPr lang="en-US" b="1" dirty="0" smtClean="0"/>
              <a:t>Figure 1.</a:t>
            </a:r>
            <a:r>
              <a:rPr lang="en-US" dirty="0" smtClean="0"/>
              <a:t> Example questions from survey requesting type of surgical procedure (top) and sequelae following their procedure (bottom).</a:t>
            </a:r>
            <a:endParaRPr lang="en-US" dirty="0"/>
          </a:p>
        </p:txBody>
      </p:sp>
      <p:sp>
        <p:nvSpPr>
          <p:cNvPr id="176" name="Text Placeholder 175"/>
          <p:cNvSpPr>
            <a:spLocks noGrp="1"/>
          </p:cNvSpPr>
          <p:nvPr>
            <p:ph type="body" sz="quarter" idx="22"/>
          </p:nvPr>
        </p:nvSpPr>
        <p:spPr>
          <a:xfrm>
            <a:off x="7241977" y="2572276"/>
            <a:ext cx="6280547" cy="582572"/>
          </a:xfrm>
        </p:spPr>
        <p:txBody>
          <a:bodyPr/>
          <a:lstStyle/>
          <a:p>
            <a:r>
              <a:rPr lang="en-US" sz="3100" dirty="0" smtClean="0"/>
              <a:t>Materials and Methods</a:t>
            </a:r>
            <a:endParaRPr lang="en-US" sz="3100" dirty="0"/>
          </a:p>
        </p:txBody>
      </p:sp>
      <p:sp>
        <p:nvSpPr>
          <p:cNvPr id="177" name="Text Placeholder 176"/>
          <p:cNvSpPr>
            <a:spLocks noGrp="1"/>
          </p:cNvSpPr>
          <p:nvPr>
            <p:ph type="body" sz="quarter" idx="23"/>
          </p:nvPr>
        </p:nvSpPr>
        <p:spPr>
          <a:xfrm>
            <a:off x="13911462" y="3063162"/>
            <a:ext cx="6280546" cy="13139628"/>
          </a:xfrm>
        </p:spPr>
        <p:txBody>
          <a:bodyPr/>
          <a:lstStyle/>
          <a:p>
            <a:pPr algn="just"/>
            <a:r>
              <a:rPr lang="en-US" sz="1800" dirty="0" smtClean="0"/>
              <a:t>Total of 39 participants returned the survey:</a:t>
            </a:r>
          </a:p>
          <a:p>
            <a:pPr marL="285750" indent="-285750" algn="just">
              <a:buFont typeface="Arial"/>
              <a:buChar char="•"/>
            </a:pPr>
            <a:r>
              <a:rPr lang="en-US" sz="1800" dirty="0" smtClean="0"/>
              <a:t>Males (n = 11), females (n = 28)</a:t>
            </a:r>
          </a:p>
          <a:p>
            <a:pPr algn="just"/>
            <a:r>
              <a:rPr lang="en-US" sz="1800" dirty="0" smtClean="0"/>
              <a:t>Average age at first surgery:</a:t>
            </a:r>
          </a:p>
          <a:p>
            <a:pPr marL="285750" indent="-285750" algn="just">
              <a:buFont typeface="Arial"/>
              <a:buChar char="•"/>
            </a:pPr>
            <a:r>
              <a:rPr lang="en-US" sz="1800" dirty="0" smtClean="0"/>
              <a:t>Males = 52.57 </a:t>
            </a:r>
            <a:r>
              <a:rPr lang="en-US" sz="1800" dirty="0" err="1" smtClean="0"/>
              <a:t>yo</a:t>
            </a:r>
            <a:r>
              <a:rPr lang="en-US" sz="1800" dirty="0" smtClean="0"/>
              <a:t>, females = 66.25 </a:t>
            </a:r>
            <a:r>
              <a:rPr lang="en-US" sz="1800" dirty="0" err="1" smtClean="0"/>
              <a:t>yo</a:t>
            </a:r>
            <a:endParaRPr lang="en-US" sz="1800" dirty="0" smtClean="0"/>
          </a:p>
          <a:p>
            <a:pPr algn="just"/>
            <a:r>
              <a:rPr lang="en-US" sz="1800" dirty="0" smtClean="0"/>
              <a:t>Of these participants, 17  (44%) reported worsening of at least 1 symptom within one year of surgery. The most common reported symptom was worsening balance/ataxia (n = 9; 23%), followed by memory problems (n = 7; 18%) and tremor (n = 6; 15%). See figure 2.</a:t>
            </a:r>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pPr algn="ctr"/>
            <a:r>
              <a:rPr lang="en-US" sz="1800" dirty="0"/>
              <a:t/>
            </a:r>
            <a:br>
              <a:rPr lang="en-US" sz="1800" dirty="0"/>
            </a:br>
            <a:r>
              <a:rPr lang="en-US" b="1" dirty="0" smtClean="0"/>
              <a:t>Figure 2.</a:t>
            </a:r>
            <a:r>
              <a:rPr lang="en-US" dirty="0" smtClean="0"/>
              <a:t> Distribution of reported symptoms.</a:t>
            </a:r>
          </a:p>
          <a:p>
            <a:pPr algn="just"/>
            <a:r>
              <a:rPr lang="en-US" sz="1800" dirty="0" smtClean="0"/>
              <a:t>Second, there was no clear correlation between age of surgery and degree to which symptoms worsened. See figure 3.</a:t>
            </a:r>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dirty="0"/>
          </a:p>
          <a:p>
            <a:pPr algn="ctr"/>
            <a:r>
              <a:rPr lang="en-US" b="1" dirty="0" smtClean="0"/>
              <a:t>Figure 3.</a:t>
            </a:r>
            <a:r>
              <a:rPr lang="en-US" dirty="0" smtClean="0"/>
              <a:t> </a:t>
            </a:r>
            <a:r>
              <a:rPr lang="en-US" dirty="0" smtClean="0"/>
              <a:t>Example scatterplot </a:t>
            </a:r>
            <a:r>
              <a:rPr lang="en-US" dirty="0" smtClean="0"/>
              <a:t>comparing age at surgery </a:t>
            </a:r>
            <a:r>
              <a:rPr lang="en-US" dirty="0" err="1" smtClean="0"/>
              <a:t>vs</a:t>
            </a:r>
            <a:r>
              <a:rPr lang="en-US" dirty="0" smtClean="0"/>
              <a:t> worsening of tremor within 1 year. R = -0.24. No other symptoms showed </a:t>
            </a:r>
            <a:r>
              <a:rPr lang="en-US" dirty="0" smtClean="0"/>
              <a:t>correlation</a:t>
            </a:r>
            <a:r>
              <a:rPr lang="en-US" dirty="0" smtClean="0"/>
              <a:t>.</a:t>
            </a:r>
            <a:endParaRPr lang="en-US" sz="1800" dirty="0" smtClean="0"/>
          </a:p>
          <a:p>
            <a:endParaRPr lang="en-US" sz="1800" dirty="0" smtClean="0"/>
          </a:p>
          <a:p>
            <a:pPr algn="just"/>
            <a:r>
              <a:rPr lang="en-US" sz="1800" dirty="0" smtClean="0"/>
              <a:t>Four patients underwent multiple surgical procedures requiring general anesthesia. Each reported worsening of at least one symptom after each exposure.</a:t>
            </a:r>
            <a:endParaRPr lang="en-US" sz="1800" dirty="0"/>
          </a:p>
        </p:txBody>
      </p:sp>
      <p:sp>
        <p:nvSpPr>
          <p:cNvPr id="178" name="Text Placeholder 177"/>
          <p:cNvSpPr>
            <a:spLocks noGrp="1"/>
          </p:cNvSpPr>
          <p:nvPr>
            <p:ph type="body" sz="quarter" idx="24"/>
          </p:nvPr>
        </p:nvSpPr>
        <p:spPr>
          <a:xfrm>
            <a:off x="13906500" y="2572276"/>
            <a:ext cx="6286500" cy="582572"/>
          </a:xfrm>
        </p:spPr>
        <p:txBody>
          <a:bodyPr/>
          <a:lstStyle/>
          <a:p>
            <a:r>
              <a:rPr lang="en-US" sz="3100" dirty="0" smtClean="0"/>
              <a:t>Results</a:t>
            </a:r>
            <a:endParaRPr lang="en-US" sz="3100" dirty="0"/>
          </a:p>
        </p:txBody>
      </p:sp>
      <p:sp>
        <p:nvSpPr>
          <p:cNvPr id="179" name="Text Placeholder 178"/>
          <p:cNvSpPr>
            <a:spLocks noGrp="1"/>
          </p:cNvSpPr>
          <p:nvPr>
            <p:ph type="body" sz="quarter" idx="25"/>
          </p:nvPr>
        </p:nvSpPr>
        <p:spPr>
          <a:xfrm>
            <a:off x="20575984" y="2572276"/>
            <a:ext cx="6279386" cy="582572"/>
          </a:xfrm>
        </p:spPr>
        <p:txBody>
          <a:bodyPr/>
          <a:lstStyle/>
          <a:p>
            <a:r>
              <a:rPr lang="en-US" sz="3100" dirty="0" smtClean="0"/>
              <a:t>Conclusions</a:t>
            </a:r>
            <a:endParaRPr lang="en-US" sz="3100" dirty="0"/>
          </a:p>
        </p:txBody>
      </p:sp>
      <p:sp>
        <p:nvSpPr>
          <p:cNvPr id="180" name="Text Placeholder 179"/>
          <p:cNvSpPr>
            <a:spLocks noGrp="1"/>
          </p:cNvSpPr>
          <p:nvPr>
            <p:ph type="body" sz="quarter" idx="26"/>
          </p:nvPr>
        </p:nvSpPr>
        <p:spPr>
          <a:xfrm>
            <a:off x="20575984" y="3063161"/>
            <a:ext cx="6279386" cy="4972778"/>
          </a:xfrm>
        </p:spPr>
        <p:txBody>
          <a:bodyPr/>
          <a:lstStyle/>
          <a:p>
            <a:pPr algn="just"/>
            <a:r>
              <a:rPr lang="en-US" sz="1800" u="sng" dirty="0" smtClean="0"/>
              <a:t>Manuscript reviewing published case reports is pending</a:t>
            </a:r>
            <a:r>
              <a:rPr lang="en-US" sz="1800" dirty="0" smtClean="0"/>
              <a:t>:</a:t>
            </a:r>
          </a:p>
          <a:p>
            <a:r>
              <a:rPr lang="en-US" sz="1800" dirty="0"/>
              <a:t> </a:t>
            </a:r>
            <a:r>
              <a:rPr lang="en-US" sz="1800" dirty="0" smtClean="0"/>
              <a:t>   Ligsay A, El-</a:t>
            </a:r>
            <a:r>
              <a:rPr lang="en-US" sz="1800" dirty="0" err="1" smtClean="0"/>
              <a:t>Deeb</a:t>
            </a:r>
            <a:r>
              <a:rPr lang="en-US" sz="1800" dirty="0" smtClean="0"/>
              <a:t> M, </a:t>
            </a:r>
            <a:r>
              <a:rPr lang="en-US" sz="1800" dirty="0" err="1" smtClean="0"/>
              <a:t>Schloemerkemper</a:t>
            </a:r>
            <a:r>
              <a:rPr lang="en-US" sz="1800" dirty="0" smtClean="0"/>
              <a:t> N, Grayson J,</a:t>
            </a:r>
          </a:p>
          <a:p>
            <a:r>
              <a:rPr lang="en-US" sz="1800" dirty="0"/>
              <a:t> </a:t>
            </a:r>
            <a:r>
              <a:rPr lang="en-US" sz="1800" dirty="0" smtClean="0"/>
              <a:t>       and Hagerman R. “General Anesthetic Use in Fragile</a:t>
            </a:r>
          </a:p>
          <a:p>
            <a:r>
              <a:rPr lang="en-US" sz="1800" dirty="0"/>
              <a:t> </a:t>
            </a:r>
            <a:r>
              <a:rPr lang="en-US" sz="1800" dirty="0" smtClean="0"/>
              <a:t>       X Spectrum Disorders.” </a:t>
            </a:r>
            <a:r>
              <a:rPr lang="en-US" sz="1800" i="1" dirty="0" smtClean="0"/>
              <a:t>In prep</a:t>
            </a:r>
            <a:r>
              <a:rPr lang="en-US" sz="1800" dirty="0" smtClean="0"/>
              <a:t>.</a:t>
            </a:r>
          </a:p>
          <a:p>
            <a:endParaRPr lang="en-US" sz="1800" dirty="0" smtClean="0"/>
          </a:p>
          <a:p>
            <a:pPr algn="just"/>
            <a:r>
              <a:rPr lang="en-US" sz="1800" u="sng" dirty="0" smtClean="0"/>
              <a:t>New Data</a:t>
            </a:r>
            <a:r>
              <a:rPr lang="en-US" sz="1800" dirty="0" smtClean="0"/>
              <a:t>:</a:t>
            </a:r>
            <a:endParaRPr lang="en-US" sz="1800" dirty="0"/>
          </a:p>
          <a:p>
            <a:pPr marL="285750" indent="-285750" algn="just">
              <a:buFont typeface="Arial"/>
              <a:buChar char="•"/>
            </a:pPr>
            <a:r>
              <a:rPr lang="en-US" sz="1800" dirty="0" smtClean="0"/>
              <a:t>Greater than 40% reported new or worsening symptoms within one year from their procedure.</a:t>
            </a:r>
          </a:p>
          <a:p>
            <a:pPr marL="285750" indent="-285750" algn="just">
              <a:buFont typeface="Arial"/>
              <a:buChar char="•"/>
            </a:pPr>
            <a:r>
              <a:rPr lang="en-US" sz="1800" dirty="0" smtClean="0"/>
              <a:t>A small subset with multiple procedures experienced neurocognitive decline following each exposure.</a:t>
            </a:r>
          </a:p>
          <a:p>
            <a:pPr algn="just"/>
            <a:endParaRPr lang="en-US" sz="1800" dirty="0"/>
          </a:p>
          <a:p>
            <a:pPr algn="just"/>
            <a:r>
              <a:rPr lang="en-US" sz="1800" u="sng" dirty="0" smtClean="0"/>
              <a:t>Survey</a:t>
            </a:r>
            <a:r>
              <a:rPr lang="en-US" sz="1800" dirty="0" smtClean="0"/>
              <a:t>:</a:t>
            </a:r>
          </a:p>
          <a:p>
            <a:pPr marL="285750" indent="-285750" algn="just">
              <a:buFont typeface="Arial"/>
              <a:buChar char="•"/>
            </a:pPr>
            <a:r>
              <a:rPr lang="en-US" sz="1800" dirty="0" smtClean="0"/>
              <a:t>Needs alterations – Some answers and responses were too broad (e.g. difficult to categorize type of surgical procedure)</a:t>
            </a:r>
          </a:p>
        </p:txBody>
      </p:sp>
      <p:sp>
        <p:nvSpPr>
          <p:cNvPr id="181" name="Text Placeholder 180"/>
          <p:cNvSpPr>
            <a:spLocks noGrp="1"/>
          </p:cNvSpPr>
          <p:nvPr>
            <p:ph type="body" sz="quarter" idx="27"/>
          </p:nvPr>
        </p:nvSpPr>
        <p:spPr>
          <a:xfrm>
            <a:off x="20577557" y="8072989"/>
            <a:ext cx="6279386" cy="582572"/>
          </a:xfrm>
        </p:spPr>
        <p:txBody>
          <a:bodyPr/>
          <a:lstStyle/>
          <a:p>
            <a:r>
              <a:rPr lang="en-US" sz="3100" dirty="0" smtClean="0"/>
              <a:t>Selected References</a:t>
            </a:r>
            <a:endParaRPr lang="en-US" sz="3100" dirty="0"/>
          </a:p>
        </p:txBody>
      </p:sp>
      <p:sp>
        <p:nvSpPr>
          <p:cNvPr id="182" name="Text Placeholder 181"/>
          <p:cNvSpPr>
            <a:spLocks noGrp="1"/>
          </p:cNvSpPr>
          <p:nvPr>
            <p:ph type="body" sz="quarter" idx="28"/>
          </p:nvPr>
        </p:nvSpPr>
        <p:spPr>
          <a:xfrm>
            <a:off x="20574412" y="8664064"/>
            <a:ext cx="6282531" cy="3926336"/>
          </a:xfrm>
        </p:spPr>
        <p:txBody>
          <a:bodyPr/>
          <a:lstStyle/>
          <a:p>
            <a:pPr marL="342900" indent="-342900" algn="just">
              <a:buAutoNum type="arabicParenR"/>
            </a:pPr>
            <a:r>
              <a:rPr lang="en-US" dirty="0" smtClean="0"/>
              <a:t>Grigsby et al (2014). “The cognitive neuropsychological phenotype of carriers of the FMR1 premutation.” J </a:t>
            </a:r>
            <a:r>
              <a:rPr lang="en-US" dirty="0" err="1" smtClean="0"/>
              <a:t>Neurodev</a:t>
            </a:r>
            <a:r>
              <a:rPr lang="en-US" dirty="0" smtClean="0"/>
              <a:t> </a:t>
            </a:r>
            <a:r>
              <a:rPr lang="en-US" dirty="0" err="1" smtClean="0"/>
              <a:t>Disord</a:t>
            </a:r>
            <a:r>
              <a:rPr lang="en-US" dirty="0" smtClean="0"/>
              <a:t>. 6(1): 28.</a:t>
            </a:r>
          </a:p>
          <a:p>
            <a:pPr marL="342900" indent="-342900" algn="just">
              <a:buAutoNum type="arabicParenR"/>
            </a:pPr>
            <a:r>
              <a:rPr lang="en-US" dirty="0" smtClean="0"/>
              <a:t>Hagerman and Hagerman (2015). “The fragile X-associated tremor/ataxia syndrome.” Annals of the New York Academy of Sciences. 1338:58-70</a:t>
            </a:r>
          </a:p>
          <a:p>
            <a:pPr marL="342900" indent="-342900" algn="just">
              <a:buAutoNum type="arabicParenR"/>
            </a:pPr>
            <a:r>
              <a:rPr lang="en-US" dirty="0" err="1" smtClean="0"/>
              <a:t>Jacquemont</a:t>
            </a:r>
            <a:r>
              <a:rPr lang="en-US" dirty="0" smtClean="0"/>
              <a:t> et al (2014). “A higher mutational burden in females supports a ‘female protective model’ in neurodevelopmental disorders.” Am J Hum Genet. 94(3): 415-425.</a:t>
            </a:r>
          </a:p>
          <a:p>
            <a:pPr marL="342900" indent="-342900" algn="just">
              <a:buAutoNum type="arabicParenR"/>
            </a:pPr>
            <a:r>
              <a:rPr lang="en-US" dirty="0" err="1" smtClean="0"/>
              <a:t>Jalnapurkar</a:t>
            </a:r>
            <a:r>
              <a:rPr lang="en-US" dirty="0" smtClean="0"/>
              <a:t> et al (2015). “Immune mediated disorders in women with a fragile X expansion and FXTAS.” American Journal of Medical Genetics. Part A. 167A(1): 190-197.</a:t>
            </a:r>
          </a:p>
          <a:p>
            <a:pPr marL="342900" indent="-342900" algn="just">
              <a:buAutoNum type="arabicParenR"/>
            </a:pPr>
            <a:r>
              <a:rPr lang="en-US" dirty="0" smtClean="0"/>
              <a:t>Santa Maria et al (2014). “FXTAS in an </a:t>
            </a:r>
            <a:r>
              <a:rPr lang="en-US" dirty="0" err="1" smtClean="0"/>
              <a:t>unmethylated</a:t>
            </a:r>
            <a:r>
              <a:rPr lang="en-US" dirty="0" smtClean="0"/>
              <a:t> mosaic male with fragile X syndrome from Chile.” Clinical Genetics. 86(4): 378-382.</a:t>
            </a:r>
          </a:p>
          <a:p>
            <a:pPr marL="342900" indent="-342900" algn="just">
              <a:buAutoNum type="arabicParenR"/>
            </a:pPr>
            <a:r>
              <a:rPr lang="en-US" dirty="0" err="1" smtClean="0"/>
              <a:t>Tassone</a:t>
            </a:r>
            <a:r>
              <a:rPr lang="en-US" dirty="0" smtClean="0"/>
              <a:t> et al (2012). “</a:t>
            </a:r>
            <a:r>
              <a:rPr lang="en-US" dirty="0" err="1" smtClean="0"/>
              <a:t>Neuropathological</a:t>
            </a:r>
            <a:r>
              <a:rPr lang="en-US" dirty="0" smtClean="0"/>
              <a:t> clinical and molecular pathology in female fragile X premutation carriers with and without FXTAS.” Genes, Brain, and Behavior. 11(5): 577-585.</a:t>
            </a:r>
          </a:p>
        </p:txBody>
      </p:sp>
      <p:sp>
        <p:nvSpPr>
          <p:cNvPr id="183" name="Text Placeholder 182"/>
          <p:cNvSpPr>
            <a:spLocks noGrp="1"/>
          </p:cNvSpPr>
          <p:nvPr>
            <p:ph type="body" sz="quarter" idx="29"/>
          </p:nvPr>
        </p:nvSpPr>
        <p:spPr>
          <a:xfrm>
            <a:off x="20571267" y="12447463"/>
            <a:ext cx="6279386" cy="582572"/>
          </a:xfrm>
        </p:spPr>
        <p:txBody>
          <a:bodyPr/>
          <a:lstStyle/>
          <a:p>
            <a:r>
              <a:rPr lang="en-US" sz="3100" dirty="0" smtClean="0"/>
              <a:t>Acknowledgements and Contact</a:t>
            </a:r>
            <a:endParaRPr lang="en-US" sz="3100" dirty="0"/>
          </a:p>
        </p:txBody>
      </p:sp>
      <p:sp>
        <p:nvSpPr>
          <p:cNvPr id="184" name="Text Placeholder 183"/>
          <p:cNvSpPr>
            <a:spLocks noGrp="1"/>
          </p:cNvSpPr>
          <p:nvPr>
            <p:ph type="body" sz="quarter" idx="30"/>
          </p:nvPr>
        </p:nvSpPr>
        <p:spPr>
          <a:xfrm>
            <a:off x="20568122" y="12982692"/>
            <a:ext cx="6282531" cy="3021473"/>
          </a:xfrm>
        </p:spPr>
        <p:txBody>
          <a:bodyPr/>
          <a:lstStyle/>
          <a:p>
            <a:pPr algn="just"/>
            <a:r>
              <a:rPr lang="en-US" dirty="0" smtClean="0"/>
              <a:t>This work was supported through NICHD [grant HD036071], the National Center for Advancing Translational Sciences, National Institutes of Health [grant UL1 TR000002 and linked award TL1 TR000133]. The content is solely the responsible of the authors and does not necessarily represent the official views of the NIH.</a:t>
            </a:r>
          </a:p>
          <a:p>
            <a:pPr algn="just"/>
            <a:endParaRPr lang="en-US" dirty="0"/>
          </a:p>
          <a:p>
            <a:pPr algn="just"/>
            <a:r>
              <a:rPr lang="en-US" dirty="0" smtClean="0"/>
              <a:t>Competing Interest: RH has received support from Novartis, </a:t>
            </a:r>
            <a:r>
              <a:rPr lang="en-US" dirty="0" err="1" smtClean="0"/>
              <a:t>Alcobra</a:t>
            </a:r>
            <a:r>
              <a:rPr lang="en-US" dirty="0" smtClean="0"/>
              <a:t>, </a:t>
            </a:r>
            <a:r>
              <a:rPr lang="en-US" dirty="0" err="1" smtClean="0"/>
              <a:t>Neuren</a:t>
            </a:r>
            <a:r>
              <a:rPr lang="en-US" dirty="0" smtClean="0"/>
              <a:t>, and </a:t>
            </a:r>
            <a:r>
              <a:rPr lang="en-US" dirty="0" err="1" smtClean="0"/>
              <a:t>Marinus</a:t>
            </a:r>
            <a:r>
              <a:rPr lang="en-US" dirty="0" smtClean="0"/>
              <a:t> for studies in fragile X syndrome. She has also consulted with </a:t>
            </a:r>
            <a:r>
              <a:rPr lang="en-US" dirty="0" err="1" smtClean="0"/>
              <a:t>Zynerba</a:t>
            </a:r>
            <a:r>
              <a:rPr lang="en-US" dirty="0" smtClean="0"/>
              <a:t> and Ovid regarding studies in fragile X syndrome. The other authors report no conflicts.</a:t>
            </a:r>
          </a:p>
          <a:p>
            <a:pPr algn="just"/>
            <a:endParaRPr lang="en-US" dirty="0"/>
          </a:p>
          <a:p>
            <a:pPr algn="just"/>
            <a:r>
              <a:rPr lang="en-US" dirty="0" smtClean="0"/>
              <a:t>Contact: Andrew Ligsay (</a:t>
            </a:r>
            <a:r>
              <a:rPr lang="en-US" dirty="0" err="1" smtClean="0"/>
              <a:t>aligsay@ucdavis.edu</a:t>
            </a:r>
            <a:r>
              <a:rPr lang="en-US" dirty="0" smtClean="0"/>
              <a:t>)</a:t>
            </a:r>
            <a:endParaRPr lang="en-US" dirty="0"/>
          </a:p>
        </p:txBody>
      </p:sp>
      <p:sp>
        <p:nvSpPr>
          <p:cNvPr id="185" name="Text Placeholder 184"/>
          <p:cNvSpPr>
            <a:spLocks noGrp="1"/>
          </p:cNvSpPr>
          <p:nvPr>
            <p:ph type="body" sz="quarter" idx="95"/>
          </p:nvPr>
        </p:nvSpPr>
        <p:spPr/>
        <p:txBody>
          <a:bodyPr/>
          <a:lstStyle/>
          <a:p>
            <a:endParaRPr lang="en-US"/>
          </a:p>
        </p:txBody>
      </p:sp>
      <p:sp>
        <p:nvSpPr>
          <p:cNvPr id="186" name="Text Placeholder 185"/>
          <p:cNvSpPr>
            <a:spLocks noGrp="1"/>
          </p:cNvSpPr>
          <p:nvPr>
            <p:ph type="body" sz="quarter" idx="96"/>
          </p:nvPr>
        </p:nvSpPr>
        <p:spPr>
          <a:xfrm>
            <a:off x="580430" y="7075030"/>
            <a:ext cx="6285508" cy="9127759"/>
          </a:xfrm>
        </p:spPr>
        <p:txBody>
          <a:bodyPr/>
          <a:lstStyle/>
          <a:p>
            <a:pPr algn="just"/>
            <a:r>
              <a:rPr lang="en-US" sz="1800" dirty="0" smtClean="0"/>
              <a:t>Fragile X syndrome (FXS) is the most common single gene cause of intellectual disability, and is characterized by a CGG repeat expansion mutation of &gt;200 repeats in the </a:t>
            </a:r>
            <a:r>
              <a:rPr lang="en-US" sz="1800" i="1" dirty="0" smtClean="0"/>
              <a:t>FMR1</a:t>
            </a:r>
            <a:r>
              <a:rPr lang="en-US" sz="1800" dirty="0" smtClean="0"/>
              <a:t> gene. The fragile X premutation, however, is characterized by 55 – 200 CGG repeats. Many of these patients undergo normal development, but a subset may develop a neurodegenerative disorder after age 60, which presents as tremors, ataxia, and progressive neurological deficits.</a:t>
            </a:r>
          </a:p>
          <a:p>
            <a:endParaRPr lang="en-US" sz="1800" dirty="0" smtClean="0"/>
          </a:p>
          <a:p>
            <a:pPr algn="just"/>
            <a:r>
              <a:rPr lang="en-US" sz="1800" dirty="0" smtClean="0"/>
              <a:t>Numerous case reports suggest that some patients with the premutation are particularly susceptible to drugs and environmental toxins leading to an even earlier onset of motor and neurological problems. Of these reports, a handful suggest some general anesthetics may serve as the toxic insult to premutation carriers that accelerates their symptomatology of tremors, ataxia, and cognitive decline. To date, there have been no formal studies regarding short and long-term sequelae following general anesthetic use in this particular population.</a:t>
            </a:r>
          </a:p>
          <a:p>
            <a:endParaRPr lang="en-US" sz="1800" dirty="0" smtClean="0"/>
          </a:p>
          <a:p>
            <a:pPr algn="just"/>
            <a:r>
              <a:rPr lang="en-US" sz="1800" dirty="0" smtClean="0"/>
              <a:t>The purpose of this research project was to formulate a survey aimed to study specific neurological, cognitive, and behavioral changes that may occur in patients with the fragile X premutation who have undergone surgical procedures requiring general anesthesia. Specifically, we were looking to study symptoms that may have occurred within a 1 year period following their exposure. We hypothesized that many of these patients will report evidence of motor and/or neurologic decline.</a:t>
            </a:r>
            <a:endParaRPr lang="en-US" sz="1800" dirty="0"/>
          </a:p>
          <a:p>
            <a:endParaRPr lang="en-US" sz="1800" dirty="0"/>
          </a:p>
        </p:txBody>
      </p:sp>
      <p:sp>
        <p:nvSpPr>
          <p:cNvPr id="187" name="Text Placeholder 186"/>
          <p:cNvSpPr>
            <a:spLocks noGrp="1"/>
          </p:cNvSpPr>
          <p:nvPr>
            <p:ph type="body" sz="quarter" idx="107"/>
          </p:nvPr>
        </p:nvSpPr>
        <p:spPr/>
        <p:txBody>
          <a:bodyPr/>
          <a:lstStyle/>
          <a:p>
            <a:endParaRPr lang="en-US"/>
          </a:p>
        </p:txBody>
      </p:sp>
      <p:sp>
        <p:nvSpPr>
          <p:cNvPr id="189" name="Text Placeholder 188"/>
          <p:cNvSpPr>
            <a:spLocks noGrp="1"/>
          </p:cNvSpPr>
          <p:nvPr>
            <p:ph type="body" sz="quarter" idx="116"/>
          </p:nvPr>
        </p:nvSpPr>
        <p:spPr/>
        <p:txBody>
          <a:bodyPr/>
          <a:lstStyle/>
          <a:p>
            <a:endParaRPr lang="en-US"/>
          </a:p>
        </p:txBody>
      </p:sp>
      <p:sp>
        <p:nvSpPr>
          <p:cNvPr id="190" name="Text Placeholder 189"/>
          <p:cNvSpPr>
            <a:spLocks noGrp="1"/>
          </p:cNvSpPr>
          <p:nvPr>
            <p:ph type="body" sz="quarter" idx="117"/>
          </p:nvPr>
        </p:nvSpPr>
        <p:spPr/>
        <p:txBody>
          <a:bodyPr/>
          <a:lstStyle/>
          <a:p>
            <a:endParaRPr lang="en-US"/>
          </a:p>
        </p:txBody>
      </p:sp>
      <p:sp>
        <p:nvSpPr>
          <p:cNvPr id="191" name="Text Placeholder 190"/>
          <p:cNvSpPr>
            <a:spLocks noGrp="1"/>
          </p:cNvSpPr>
          <p:nvPr>
            <p:ph type="body" sz="quarter" idx="118"/>
          </p:nvPr>
        </p:nvSpPr>
        <p:spPr/>
        <p:txBody>
          <a:bodyPr/>
          <a:lstStyle/>
          <a:p>
            <a:endParaRPr lang="en-US"/>
          </a:p>
        </p:txBody>
      </p:sp>
      <p:sp>
        <p:nvSpPr>
          <p:cNvPr id="192" name="Text Placeholder 191"/>
          <p:cNvSpPr>
            <a:spLocks noGrp="1"/>
          </p:cNvSpPr>
          <p:nvPr>
            <p:ph type="body" sz="quarter" idx="119"/>
          </p:nvPr>
        </p:nvSpPr>
        <p:spPr/>
        <p:txBody>
          <a:bodyPr/>
          <a:lstStyle/>
          <a:p>
            <a:endParaRPr lang="en-US"/>
          </a:p>
        </p:txBody>
      </p:sp>
      <p:sp>
        <p:nvSpPr>
          <p:cNvPr id="193" name="Text Placeholder 192"/>
          <p:cNvSpPr>
            <a:spLocks noGrp="1"/>
          </p:cNvSpPr>
          <p:nvPr>
            <p:ph type="body" sz="quarter" idx="120"/>
          </p:nvPr>
        </p:nvSpPr>
        <p:spPr/>
        <p:txBody>
          <a:bodyPr/>
          <a:lstStyle/>
          <a:p>
            <a:endParaRPr lang="en-US"/>
          </a:p>
        </p:txBody>
      </p:sp>
      <p:sp>
        <p:nvSpPr>
          <p:cNvPr id="194" name="Text Placeholder 193"/>
          <p:cNvSpPr>
            <a:spLocks noGrp="1"/>
          </p:cNvSpPr>
          <p:nvPr>
            <p:ph type="body" sz="quarter" idx="121"/>
          </p:nvPr>
        </p:nvSpPr>
        <p:spPr/>
        <p:txBody>
          <a:bodyPr/>
          <a:lstStyle/>
          <a:p>
            <a:endParaRPr lang="en-US"/>
          </a:p>
        </p:txBody>
      </p:sp>
      <p:sp>
        <p:nvSpPr>
          <p:cNvPr id="195" name="Text Placeholder 194"/>
          <p:cNvSpPr>
            <a:spLocks noGrp="1"/>
          </p:cNvSpPr>
          <p:nvPr>
            <p:ph type="body" sz="quarter" idx="122"/>
          </p:nvPr>
        </p:nvSpPr>
        <p:spPr/>
        <p:txBody>
          <a:bodyPr/>
          <a:lstStyle/>
          <a:p>
            <a:endParaRPr lang="en-US"/>
          </a:p>
        </p:txBody>
      </p:sp>
      <p:sp>
        <p:nvSpPr>
          <p:cNvPr id="196" name="Text Placeholder 195"/>
          <p:cNvSpPr>
            <a:spLocks noGrp="1"/>
          </p:cNvSpPr>
          <p:nvPr>
            <p:ph type="body" sz="quarter" idx="123"/>
          </p:nvPr>
        </p:nvSpPr>
        <p:spPr/>
        <p:txBody>
          <a:bodyPr/>
          <a:lstStyle/>
          <a:p>
            <a:endParaRPr lang="en-US"/>
          </a:p>
        </p:txBody>
      </p:sp>
      <p:sp>
        <p:nvSpPr>
          <p:cNvPr id="197" name="Text Placeholder 196"/>
          <p:cNvSpPr>
            <a:spLocks noGrp="1"/>
          </p:cNvSpPr>
          <p:nvPr>
            <p:ph type="body" sz="quarter" idx="124"/>
          </p:nvPr>
        </p:nvSpPr>
        <p:spPr/>
        <p:txBody>
          <a:bodyPr/>
          <a:lstStyle/>
          <a:p>
            <a:endParaRPr lang="en-US"/>
          </a:p>
        </p:txBody>
      </p:sp>
      <p:sp>
        <p:nvSpPr>
          <p:cNvPr id="198" name="Text Placeholder 197"/>
          <p:cNvSpPr>
            <a:spLocks noGrp="1"/>
          </p:cNvSpPr>
          <p:nvPr>
            <p:ph type="body" sz="quarter" idx="125"/>
          </p:nvPr>
        </p:nvSpPr>
        <p:spPr/>
        <p:txBody>
          <a:bodyPr/>
          <a:lstStyle/>
          <a:p>
            <a:endParaRPr lang="en-US"/>
          </a:p>
        </p:txBody>
      </p:sp>
      <p:sp>
        <p:nvSpPr>
          <p:cNvPr id="188" name="Picture Placeholder 187"/>
          <p:cNvSpPr>
            <a:spLocks noGrp="1"/>
          </p:cNvSpPr>
          <p:nvPr>
            <p:ph type="pic" sz="quarter" idx="115"/>
          </p:nvPr>
        </p:nvSpPr>
        <p:spPr/>
      </p:sp>
      <p:sp>
        <p:nvSpPr>
          <p:cNvPr id="199" name="Picture Placeholder 198"/>
          <p:cNvSpPr>
            <a:spLocks noGrp="1"/>
          </p:cNvSpPr>
          <p:nvPr>
            <p:ph type="pic" sz="quarter" idx="126"/>
          </p:nvPr>
        </p:nvSpPr>
        <p:spPr/>
      </p:sp>
      <p:sp>
        <p:nvSpPr>
          <p:cNvPr id="200" name="Picture Placeholder 199"/>
          <p:cNvSpPr>
            <a:spLocks noGrp="1"/>
          </p:cNvSpPr>
          <p:nvPr>
            <p:ph type="pic" sz="quarter" idx="127"/>
          </p:nvPr>
        </p:nvSpPr>
        <p:spPr/>
      </p:sp>
      <p:sp>
        <p:nvSpPr>
          <p:cNvPr id="201" name="Picture Placeholder 200"/>
          <p:cNvSpPr>
            <a:spLocks noGrp="1"/>
          </p:cNvSpPr>
          <p:nvPr>
            <p:ph type="pic" sz="quarter" idx="128"/>
          </p:nvPr>
        </p:nvSpPr>
        <p:spPr/>
      </p:sp>
      <p:sp>
        <p:nvSpPr>
          <p:cNvPr id="202" name="Picture Placeholder 201"/>
          <p:cNvSpPr>
            <a:spLocks noGrp="1"/>
          </p:cNvSpPr>
          <p:nvPr>
            <p:ph type="pic" sz="quarter" idx="129"/>
          </p:nvPr>
        </p:nvSpPr>
        <p:spPr/>
      </p:sp>
      <p:sp>
        <p:nvSpPr>
          <p:cNvPr id="203" name="Picture Placeholder 202"/>
          <p:cNvSpPr>
            <a:spLocks noGrp="1"/>
          </p:cNvSpPr>
          <p:nvPr>
            <p:ph type="pic" sz="quarter" idx="130"/>
          </p:nvPr>
        </p:nvSpPr>
        <p:spPr/>
      </p:sp>
      <p:sp>
        <p:nvSpPr>
          <p:cNvPr id="204" name="Picture Placeholder 203"/>
          <p:cNvSpPr>
            <a:spLocks noGrp="1"/>
          </p:cNvSpPr>
          <p:nvPr>
            <p:ph type="pic" sz="quarter" idx="131"/>
          </p:nvPr>
        </p:nvSpPr>
        <p:spPr/>
      </p:sp>
      <p:sp>
        <p:nvSpPr>
          <p:cNvPr id="205" name="Picture Placeholder 204"/>
          <p:cNvSpPr>
            <a:spLocks noGrp="1"/>
          </p:cNvSpPr>
          <p:nvPr>
            <p:ph type="pic" sz="quarter" idx="132"/>
          </p:nvPr>
        </p:nvSpPr>
        <p:spPr/>
      </p:sp>
      <p:sp>
        <p:nvSpPr>
          <p:cNvPr id="206" name="Picture Placeholder 205"/>
          <p:cNvSpPr>
            <a:spLocks noGrp="1"/>
          </p:cNvSpPr>
          <p:nvPr>
            <p:ph type="pic" sz="quarter" idx="133"/>
          </p:nvPr>
        </p:nvSpPr>
        <p:spPr/>
      </p:sp>
      <p:sp>
        <p:nvSpPr>
          <p:cNvPr id="207" name="Picture Placeholder 206"/>
          <p:cNvSpPr>
            <a:spLocks noGrp="1"/>
          </p:cNvSpPr>
          <p:nvPr>
            <p:ph type="pic" sz="quarter" idx="134"/>
          </p:nvPr>
        </p:nvSpPr>
        <p:spPr/>
      </p:sp>
      <p:sp>
        <p:nvSpPr>
          <p:cNvPr id="208" name="Picture Placeholder 207"/>
          <p:cNvSpPr>
            <a:spLocks noGrp="1"/>
          </p:cNvSpPr>
          <p:nvPr>
            <p:ph type="pic" sz="quarter" idx="135"/>
          </p:nvPr>
        </p:nvSpPr>
        <p:spPr/>
      </p:sp>
      <p:sp>
        <p:nvSpPr>
          <p:cNvPr id="209" name="Text Placeholder 208"/>
          <p:cNvSpPr>
            <a:spLocks noGrp="1"/>
          </p:cNvSpPr>
          <p:nvPr>
            <p:ph type="body" sz="quarter" idx="136"/>
          </p:nvPr>
        </p:nvSpPr>
        <p:spPr/>
        <p:txBody>
          <a:bodyPr/>
          <a:lstStyle/>
          <a:p>
            <a:endParaRPr lang="en-US"/>
          </a:p>
        </p:txBody>
      </p:sp>
      <p:sp>
        <p:nvSpPr>
          <p:cNvPr id="210" name="Text Placeholder 209"/>
          <p:cNvSpPr>
            <a:spLocks noGrp="1"/>
          </p:cNvSpPr>
          <p:nvPr>
            <p:ph type="body" sz="quarter" idx="137"/>
          </p:nvPr>
        </p:nvSpPr>
        <p:spPr/>
        <p:txBody>
          <a:bodyPr/>
          <a:lstStyle/>
          <a:p>
            <a:endParaRPr lang="en-US"/>
          </a:p>
        </p:txBody>
      </p:sp>
      <p:sp>
        <p:nvSpPr>
          <p:cNvPr id="211" name="Text Placeholder 210"/>
          <p:cNvSpPr>
            <a:spLocks noGrp="1"/>
          </p:cNvSpPr>
          <p:nvPr>
            <p:ph type="body" sz="quarter" idx="138"/>
          </p:nvPr>
        </p:nvSpPr>
        <p:spPr/>
        <p:txBody>
          <a:bodyPr/>
          <a:lstStyle/>
          <a:p>
            <a:endParaRPr lang="en-US"/>
          </a:p>
        </p:txBody>
      </p:sp>
      <p:sp>
        <p:nvSpPr>
          <p:cNvPr id="212" name="Text Placeholder 211"/>
          <p:cNvSpPr>
            <a:spLocks noGrp="1"/>
          </p:cNvSpPr>
          <p:nvPr>
            <p:ph type="body" sz="quarter" idx="139"/>
          </p:nvPr>
        </p:nvSpPr>
        <p:spPr/>
        <p:txBody>
          <a:bodyPr/>
          <a:lstStyle/>
          <a:p>
            <a:endParaRPr lang="en-US"/>
          </a:p>
        </p:txBody>
      </p:sp>
      <p:sp>
        <p:nvSpPr>
          <p:cNvPr id="213" name="Text Placeholder 212"/>
          <p:cNvSpPr>
            <a:spLocks noGrp="1"/>
          </p:cNvSpPr>
          <p:nvPr>
            <p:ph type="body" sz="quarter" idx="140"/>
          </p:nvPr>
        </p:nvSpPr>
        <p:spPr/>
        <p:txBody>
          <a:bodyPr/>
          <a:lstStyle/>
          <a:p>
            <a:endParaRPr lang="en-US"/>
          </a:p>
        </p:txBody>
      </p:sp>
      <p:sp>
        <p:nvSpPr>
          <p:cNvPr id="214" name="Text Placeholder 213"/>
          <p:cNvSpPr>
            <a:spLocks noGrp="1"/>
          </p:cNvSpPr>
          <p:nvPr>
            <p:ph type="body" sz="quarter" idx="141"/>
          </p:nvPr>
        </p:nvSpPr>
        <p:spPr/>
        <p:txBody>
          <a:bodyPr/>
          <a:lstStyle/>
          <a:p>
            <a:endParaRPr lang="en-US"/>
          </a:p>
        </p:txBody>
      </p:sp>
      <p:sp>
        <p:nvSpPr>
          <p:cNvPr id="215" name="Text Placeholder 214"/>
          <p:cNvSpPr>
            <a:spLocks noGrp="1"/>
          </p:cNvSpPr>
          <p:nvPr>
            <p:ph type="body" sz="quarter" idx="142"/>
          </p:nvPr>
        </p:nvSpPr>
        <p:spPr/>
        <p:txBody>
          <a:bodyPr/>
          <a:lstStyle/>
          <a:p>
            <a:endParaRPr lang="en-US"/>
          </a:p>
        </p:txBody>
      </p:sp>
      <p:sp>
        <p:nvSpPr>
          <p:cNvPr id="216" name="Text Placeholder 215"/>
          <p:cNvSpPr>
            <a:spLocks noGrp="1"/>
          </p:cNvSpPr>
          <p:nvPr>
            <p:ph type="body" sz="quarter" idx="143"/>
          </p:nvPr>
        </p:nvSpPr>
        <p:spPr/>
        <p:txBody>
          <a:bodyPr/>
          <a:lstStyle/>
          <a:p>
            <a:endParaRPr lang="en-US"/>
          </a:p>
        </p:txBody>
      </p:sp>
      <p:sp>
        <p:nvSpPr>
          <p:cNvPr id="217" name="Text Placeholder 216"/>
          <p:cNvSpPr>
            <a:spLocks noGrp="1"/>
          </p:cNvSpPr>
          <p:nvPr>
            <p:ph type="body" sz="quarter" idx="144"/>
          </p:nvPr>
        </p:nvSpPr>
        <p:spPr/>
        <p:txBody>
          <a:bodyPr/>
          <a:lstStyle/>
          <a:p>
            <a:endParaRPr lang="en-US"/>
          </a:p>
        </p:txBody>
      </p:sp>
      <p:sp>
        <p:nvSpPr>
          <p:cNvPr id="218" name="Text Placeholder 217"/>
          <p:cNvSpPr>
            <a:spLocks noGrp="1"/>
          </p:cNvSpPr>
          <p:nvPr>
            <p:ph type="body" sz="quarter" idx="145"/>
          </p:nvPr>
        </p:nvSpPr>
        <p:spPr/>
        <p:txBody>
          <a:bodyPr/>
          <a:lstStyle/>
          <a:p>
            <a:endParaRPr lang="en-US"/>
          </a:p>
        </p:txBody>
      </p:sp>
      <p:sp>
        <p:nvSpPr>
          <p:cNvPr id="219" name="Text Placeholder 218"/>
          <p:cNvSpPr>
            <a:spLocks noGrp="1"/>
          </p:cNvSpPr>
          <p:nvPr>
            <p:ph type="body" sz="quarter" idx="146"/>
          </p:nvPr>
        </p:nvSpPr>
        <p:spPr/>
        <p:txBody>
          <a:bodyPr/>
          <a:lstStyle/>
          <a:p>
            <a:endParaRPr lang="en-US"/>
          </a:p>
        </p:txBody>
      </p:sp>
      <p:sp>
        <p:nvSpPr>
          <p:cNvPr id="220" name="Text Placeholder 219"/>
          <p:cNvSpPr>
            <a:spLocks noGrp="1"/>
          </p:cNvSpPr>
          <p:nvPr>
            <p:ph type="body" sz="quarter" idx="147"/>
          </p:nvPr>
        </p:nvSpPr>
        <p:spPr/>
        <p:txBody>
          <a:bodyPr/>
          <a:lstStyle/>
          <a:p>
            <a:endParaRPr lang="en-US"/>
          </a:p>
        </p:txBody>
      </p:sp>
      <p:sp>
        <p:nvSpPr>
          <p:cNvPr id="221" name="Text Placeholder 220"/>
          <p:cNvSpPr>
            <a:spLocks noGrp="1"/>
          </p:cNvSpPr>
          <p:nvPr>
            <p:ph type="body" sz="quarter" idx="148"/>
          </p:nvPr>
        </p:nvSpPr>
        <p:spPr/>
        <p:txBody>
          <a:bodyPr/>
          <a:lstStyle/>
          <a:p>
            <a:endParaRPr lang="en-US"/>
          </a:p>
        </p:txBody>
      </p:sp>
      <p:sp>
        <p:nvSpPr>
          <p:cNvPr id="222" name="Text Placeholder 221"/>
          <p:cNvSpPr>
            <a:spLocks noGrp="1"/>
          </p:cNvSpPr>
          <p:nvPr>
            <p:ph type="body" sz="quarter" idx="149"/>
          </p:nvPr>
        </p:nvSpPr>
        <p:spPr/>
        <p:txBody>
          <a:bodyPr/>
          <a:lstStyle/>
          <a:p>
            <a:endParaRPr lang="en-US"/>
          </a:p>
        </p:txBody>
      </p:sp>
      <p:sp>
        <p:nvSpPr>
          <p:cNvPr id="223" name="Text Placeholder 222"/>
          <p:cNvSpPr>
            <a:spLocks noGrp="1"/>
          </p:cNvSpPr>
          <p:nvPr>
            <p:ph type="body" sz="quarter" idx="150"/>
          </p:nvPr>
        </p:nvSpPr>
        <p:spPr/>
        <p:txBody>
          <a:bodyPr>
            <a:normAutofit fontScale="92500"/>
          </a:bodyPr>
          <a:lstStyle/>
          <a:p>
            <a:r>
              <a:rPr lang="en-US" dirty="0" smtClean="0"/>
              <a:t>Andrew Ligsay BS, </a:t>
            </a:r>
            <a:r>
              <a:rPr lang="en-US" dirty="0" err="1" smtClean="0"/>
              <a:t>Marwa</a:t>
            </a:r>
            <a:r>
              <a:rPr lang="en-US" dirty="0" smtClean="0"/>
              <a:t> El-</a:t>
            </a:r>
            <a:r>
              <a:rPr lang="en-US" dirty="0" err="1" smtClean="0"/>
              <a:t>Deeb</a:t>
            </a:r>
            <a:r>
              <a:rPr lang="en-US" dirty="0" smtClean="0"/>
              <a:t> MD, Nina </a:t>
            </a:r>
            <a:r>
              <a:rPr lang="en-US" dirty="0" err="1" smtClean="0"/>
              <a:t>Schloemerkemper</a:t>
            </a:r>
            <a:r>
              <a:rPr lang="en-US" dirty="0" smtClean="0"/>
              <a:t> MD, Jeremy Grayson MD, Randi Hagerman MD</a:t>
            </a:r>
            <a:endParaRPr lang="en-US" dirty="0"/>
          </a:p>
        </p:txBody>
      </p:sp>
      <p:sp>
        <p:nvSpPr>
          <p:cNvPr id="224" name="Text Placeholder 223"/>
          <p:cNvSpPr>
            <a:spLocks noGrp="1"/>
          </p:cNvSpPr>
          <p:nvPr>
            <p:ph type="body" sz="quarter" idx="184"/>
          </p:nvPr>
        </p:nvSpPr>
        <p:spPr/>
        <p:txBody>
          <a:bodyPr>
            <a:normAutofit fontScale="55000" lnSpcReduction="20000"/>
          </a:bodyPr>
          <a:lstStyle/>
          <a:p>
            <a:r>
              <a:rPr lang="en-US" dirty="0" smtClean="0"/>
              <a:t>1. Medical Investigation of Neurodevelopmental Disorders, University of California Davis Medical Center, 2. University of California Davis School of Medicine, 3. Department of Pediatrics, University of California Davis Medical Center,</a:t>
            </a:r>
          </a:p>
          <a:p>
            <a:r>
              <a:rPr lang="en-US" dirty="0" smtClean="0"/>
              <a:t>4. Department of Anesthesiology and Pain Medicine, University of California Davis Medical Center, 5. Department of Anesthesia, Rutgers University Robert Wood Johnson Medical School</a:t>
            </a:r>
            <a:endParaRPr lang="en-US" dirty="0"/>
          </a:p>
        </p:txBody>
      </p:sp>
      <p:sp>
        <p:nvSpPr>
          <p:cNvPr id="225" name="Text Placeholder 224"/>
          <p:cNvSpPr>
            <a:spLocks noGrp="1"/>
          </p:cNvSpPr>
          <p:nvPr>
            <p:ph type="body" sz="quarter" idx="185"/>
          </p:nvPr>
        </p:nvSpPr>
        <p:spPr/>
        <p:txBody>
          <a:bodyPr/>
          <a:lstStyle/>
          <a:p>
            <a:r>
              <a:rPr lang="en-US" dirty="0" smtClean="0"/>
              <a:t>General Anesthetic Use in Patients with the Fragile X Premutation</a:t>
            </a:r>
            <a:endParaRPr lang="en-US" dirty="0"/>
          </a:p>
        </p:txBody>
      </p:sp>
      <p:pic>
        <p:nvPicPr>
          <p:cNvPr id="7" name="Picture 6" descr="Screen Shot 2017-02-17 at 9.04.39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39876" y="7926415"/>
            <a:ext cx="5720030" cy="3958435"/>
          </a:xfrm>
          <a:prstGeom prst="rect">
            <a:avLst/>
          </a:prstGeom>
        </p:spPr>
      </p:pic>
      <p:pic>
        <p:nvPicPr>
          <p:cNvPr id="8" name="Picture 7" descr="Screen Shot 2017-02-17 at 9.05.04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39876" y="11950806"/>
            <a:ext cx="5720028" cy="3483212"/>
          </a:xfrm>
          <a:prstGeom prst="rect">
            <a:avLst/>
          </a:prstGeom>
        </p:spPr>
      </p:pic>
      <p:pic>
        <p:nvPicPr>
          <p:cNvPr id="3" name="Picture 2" descr="Screen Shot 2017-02-17 at 10.13.03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068250" y="10750681"/>
            <a:ext cx="5870684" cy="3393564"/>
          </a:xfrm>
          <a:prstGeom prst="rect">
            <a:avLst/>
          </a:prstGeom>
        </p:spPr>
      </p:pic>
      <p:pic>
        <p:nvPicPr>
          <p:cNvPr id="4" name="Picture 3" descr="Screen Shot 2017-02-17 at 10.16.59 PM.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4068250" y="6072194"/>
            <a:ext cx="5870684" cy="3384490"/>
          </a:xfrm>
          <a:prstGeom prst="rect">
            <a:avLst/>
          </a:prstGeom>
        </p:spPr>
      </p:pic>
    </p:spTree>
    <p:extLst>
      <p:ext uri="{BB962C8B-B14F-4D97-AF65-F5344CB8AC3E}">
        <p14:creationId xmlns:p14="http://schemas.microsoft.com/office/powerpoint/2010/main" val="341731004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819</TotalTime>
  <Words>1073</Words>
  <Application>Microsoft Macintosh PowerPoint</Application>
  <PresentationFormat>Custom</PresentationFormat>
  <Paragraphs>109</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Andrew Ligsay</cp:lastModifiedBy>
  <cp:revision>46</cp:revision>
  <dcterms:created xsi:type="dcterms:W3CDTF">2012-02-06T18:46:22Z</dcterms:created>
  <dcterms:modified xsi:type="dcterms:W3CDTF">2017-02-18T06:30:21Z</dcterms:modified>
</cp:coreProperties>
</file>